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6" r:id="rId5"/>
    <p:sldId id="272" r:id="rId6"/>
    <p:sldId id="265" r:id="rId7"/>
    <p:sldId id="260" r:id="rId8"/>
    <p:sldId id="261" r:id="rId9"/>
    <p:sldId id="268" r:id="rId10"/>
    <p:sldId id="269" r:id="rId11"/>
    <p:sldId id="270" r:id="rId12"/>
    <p:sldId id="262" r:id="rId13"/>
    <p:sldId id="263" r:id="rId14"/>
    <p:sldId id="264" r:id="rId15"/>
    <p:sldId id="273" r:id="rId16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A50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/>
    <p:restoredTop sz="97013" autoAdjust="0"/>
  </p:normalViewPr>
  <p:slideViewPr>
    <p:cSldViewPr snapToGrid="0" snapToObjects="1">
      <p:cViewPr>
        <p:scale>
          <a:sx n="100" d="100"/>
          <a:sy n="100" d="100"/>
        </p:scale>
        <p:origin x="72" y="-90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0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A460CE-30FD-3415-CF6A-F644976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D2F2F78C-B719-5BEE-82A6-A15CDA524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1E4B4066-CA01-8882-7B4C-71F50FA9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5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7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0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 입력 시</a:t>
            </a:r>
            <a:r>
              <a:rPr lang="en-US" altLang="ko-KR" dirty="0"/>
              <a:t>, TOC </a:t>
            </a:r>
            <a:r>
              <a:rPr lang="ko-KR" altLang="en-US" dirty="0"/>
              <a:t>존재 여부를 우선 확인하여 있으면 </a:t>
            </a:r>
            <a:r>
              <a:rPr lang="en-US" altLang="ko-KR" dirty="0" err="1"/>
              <a:t>get_toc</a:t>
            </a:r>
            <a:r>
              <a:rPr lang="en-US" altLang="ko-KR" dirty="0"/>
              <a:t>()</a:t>
            </a:r>
            <a:r>
              <a:rPr lang="ko-KR" altLang="en-US" dirty="0"/>
              <a:t>로 목차를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TOC</a:t>
            </a:r>
            <a:r>
              <a:rPr lang="ko-KR" altLang="en-US" dirty="0"/>
              <a:t>가 없으면</a:t>
            </a:r>
            <a:r>
              <a:rPr lang="en-US" altLang="ko-KR" dirty="0"/>
              <a:t>, "Contents" </a:t>
            </a:r>
            <a:r>
              <a:rPr lang="ko-KR" altLang="en-US" dirty="0"/>
              <a:t>페이지를 찾아 목차를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없을 경우</a:t>
            </a:r>
            <a:r>
              <a:rPr lang="en-US" altLang="ko-KR" dirty="0"/>
              <a:t>, font </a:t>
            </a:r>
            <a:r>
              <a:rPr lang="ko-KR" altLang="en-US" dirty="0"/>
              <a:t>크기를 기준으로 문서 구조를 분석해 목차를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파일 내부에 저장된 목차</a:t>
            </a:r>
            <a:r>
              <a:rPr lang="en-US" altLang="ko-KR" dirty="0"/>
              <a:t>(TOC, Table of Contents)**</a:t>
            </a:r>
            <a:r>
              <a:rPr lang="ko-KR" altLang="en-US" dirty="0"/>
              <a:t>를 읽어오는 함수입니다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주로 </a:t>
            </a:r>
            <a:r>
              <a:rPr lang="en-US" altLang="ko-KR" b="1" dirty="0"/>
              <a:t>PyMuPDF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fitz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라이브러리에서 제공하며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수집된 폰트 크기에서 가장 많이 등장한 크기를 </a:t>
            </a:r>
            <a:r>
              <a:rPr lang="ko-KR" altLang="en-US" b="1" dirty="0"/>
              <a:t>본문 폰트 크기</a:t>
            </a:r>
            <a:r>
              <a:rPr lang="ko-KR" altLang="en-US" dirty="0"/>
              <a:t>로 추정합니다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Counter.most_common</a:t>
            </a:r>
            <a:r>
              <a:rPr lang="en-US" altLang="ko-KR" dirty="0"/>
              <a:t>(1)[0])</a:t>
            </a:r>
          </a:p>
          <a:p>
            <a:r>
              <a:rPr lang="ko-KR" altLang="en-US" b="1" dirty="0"/>
              <a:t>제목 후보 </a:t>
            </a:r>
            <a:r>
              <a:rPr lang="ko-KR" altLang="en-US" b="1" dirty="0" err="1"/>
              <a:t>필터링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본문 폰트 크기보다 </a:t>
            </a:r>
            <a:r>
              <a:rPr lang="ko-KR" altLang="en-US" b="1" dirty="0"/>
              <a:t>큰 폰트</a:t>
            </a:r>
            <a:r>
              <a:rPr lang="ko-KR" altLang="en-US" dirty="0"/>
              <a:t>를 사용한 텍스트만 제목 후보로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폰트 크기 순서대로 레벨</a:t>
            </a:r>
            <a:r>
              <a:rPr lang="en-US" altLang="ko-KR" dirty="0"/>
              <a:t>(heading level)</a:t>
            </a:r>
            <a:r>
              <a:rPr lang="ko-KR" altLang="en-US" dirty="0"/>
              <a:t>을 부여합니다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목차 항목 생성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텍스트에 </a:t>
            </a:r>
            <a:r>
              <a:rPr lang="ko-KR" altLang="en-US" b="1" dirty="0"/>
              <a:t>알파벳</a:t>
            </a:r>
            <a:r>
              <a:rPr lang="en-US" altLang="ko-KR" b="1" dirty="0"/>
              <a:t>(</a:t>
            </a:r>
            <a:r>
              <a:rPr lang="ko-KR" altLang="en-US" b="1" dirty="0"/>
              <a:t>영문자</a:t>
            </a:r>
            <a:r>
              <a:rPr lang="en-US" altLang="ko-KR" b="1" dirty="0"/>
              <a:t>)</a:t>
            </a:r>
            <a:r>
              <a:rPr lang="ko-KR" altLang="en-US" dirty="0"/>
              <a:t> 가 포함되어 있는 경우만 목차 항목으로 인정합니다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기호만 있는 텍스트는 제외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레벨</a:t>
            </a:r>
            <a:r>
              <a:rPr lang="en-US" altLang="ko-KR" dirty="0"/>
              <a:t>(level), </a:t>
            </a:r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페이지</a:t>
            </a:r>
            <a:r>
              <a:rPr lang="en-US" altLang="ko-KR" dirty="0"/>
              <a:t>(page)</a:t>
            </a:r>
            <a:r>
              <a:rPr lang="ko-KR" altLang="en-US" dirty="0"/>
              <a:t>를 리스트에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9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83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9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FOBI: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File-Oriented Bot Interface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데이터 처리 업무 자동화반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r"/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김민 김하늘 천용태 최재원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9242" y="6728930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문서 시각화 도우미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키워드 인덱싱 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957715" y="1892425"/>
            <a:ext cx="414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Font </a:t>
            </a:r>
            <a:r>
              <a:rPr lang="ko-KR" altLang="en-US" sz="2800" b="1"/>
              <a:t>사이즈 기반 인덱싱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14943" y="1892425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“Contents” </a:t>
            </a:r>
            <a:r>
              <a:rPr lang="ko-KR" altLang="en-US" sz="2800" b="1"/>
              <a:t>기반 인덱싱</a:t>
            </a:r>
            <a:endParaRPr lang="ko-KR" altLang="en-US" sz="28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9470" y="2695971"/>
            <a:ext cx="6851175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폰트 크기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64205" y="2695971"/>
            <a:ext cx="6977997" cy="914400"/>
          </a:xfrm>
          <a:prstGeom prst="roundRect">
            <a:avLst>
              <a:gd name="adj" fmla="val 315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“Contents” </a:t>
            </a:r>
            <a:r>
              <a:rPr lang="ko-KR" altLang="en-US">
                <a:solidFill>
                  <a:schemeClr val="tx1"/>
                </a:solidFill>
              </a:rPr>
              <a:t>키워드 및 들여쓰기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76" y="2891561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분석 기준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249470" y="3917765"/>
            <a:ext cx="6851175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모든 페이지를 대상으로 각 페이지에서 텍스트 블록을 읽고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Span </a:t>
            </a:r>
            <a:r>
              <a:rPr lang="ko-KR" altLang="en-US">
                <a:solidFill>
                  <a:schemeClr val="tx1"/>
                </a:solidFill>
              </a:rPr>
              <a:t>단위로 폰트 크기 </a:t>
            </a:r>
            <a:r>
              <a:rPr lang="en-US" altLang="ko-KR" dirty="0">
                <a:solidFill>
                  <a:schemeClr val="tx1"/>
                </a:solidFill>
              </a:rPr>
              <a:t>(size)</a:t>
            </a:r>
            <a:r>
              <a:rPr lang="ko-KR" altLang="en-US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텍스트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64205" y="3917765"/>
            <a:ext cx="6977997" cy="1847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“Contents” </a:t>
            </a:r>
            <a:r>
              <a:rPr lang="ko-KR" altLang="en-US">
                <a:solidFill>
                  <a:schemeClr val="tx1"/>
                </a:solidFill>
              </a:rPr>
              <a:t>검색해</a:t>
            </a:r>
            <a:r>
              <a:rPr lang="en-US" altLang="ko-KR" dirty="0">
                <a:solidFill>
                  <a:schemeClr val="tx1"/>
                </a:solidFill>
              </a:rPr>
              <a:t> “Contents” </a:t>
            </a:r>
            <a:r>
              <a:rPr lang="ko-KR" altLang="en-US">
                <a:solidFill>
                  <a:schemeClr val="tx1"/>
                </a:solidFill>
              </a:rPr>
              <a:t>등장 페이지를  </a:t>
            </a:r>
            <a:r>
              <a:rPr lang="en-US" altLang="ko-KR" dirty="0" err="1">
                <a:solidFill>
                  <a:schemeClr val="tx1"/>
                </a:solidFill>
              </a:rPr>
              <a:t>contents_page</a:t>
            </a:r>
            <a:r>
              <a:rPr lang="ko-KR" altLang="en-US">
                <a:solidFill>
                  <a:schemeClr val="tx1"/>
                </a:solidFill>
              </a:rPr>
              <a:t>로 설정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다른 섹션 제목이 등장하면 </a:t>
            </a:r>
            <a:r>
              <a:rPr lang="en-US" altLang="ko-KR" dirty="0" err="1">
                <a:solidFill>
                  <a:schemeClr val="tx1"/>
                </a:solidFill>
              </a:rPr>
              <a:t>contents_ends</a:t>
            </a:r>
            <a:r>
              <a:rPr lang="ko-KR" altLang="en-US">
                <a:solidFill>
                  <a:schemeClr val="tx1"/>
                </a:solidFill>
              </a:rPr>
              <a:t>로 설정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없으면 </a:t>
            </a:r>
            <a:r>
              <a:rPr lang="en-US" altLang="ko-KR" dirty="0">
                <a:solidFill>
                  <a:schemeClr val="tx1"/>
                </a:solidFill>
              </a:rPr>
              <a:t>contents_page+2</a:t>
            </a:r>
            <a:r>
              <a:rPr lang="ko-KR" altLang="en-US">
                <a:solidFill>
                  <a:schemeClr val="tx1"/>
                </a:solidFill>
              </a:rPr>
              <a:t>페이지 까지 탐색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176" y="4015560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적용 범위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253203" y="4482118"/>
            <a:ext cx="0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7176" y="6365250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처리 방식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249470" y="5891789"/>
            <a:ext cx="6851175" cy="36752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전체 수집된 폰트 크기에서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가장 많이 등장한 크기를 </a:t>
            </a:r>
            <a:r>
              <a:rPr lang="ko-KR" altLang="en-US" b="1" dirty="0">
                <a:solidFill>
                  <a:schemeClr val="tx1"/>
                </a:solidFill>
              </a:rPr>
              <a:t>본문 폰트 크기</a:t>
            </a:r>
            <a:r>
              <a:rPr lang="ko-KR" altLang="en-US" dirty="0">
                <a:solidFill>
                  <a:schemeClr val="tx1"/>
                </a:solidFill>
              </a:rPr>
              <a:t>로 추정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Counter.most_common</a:t>
            </a:r>
            <a:r>
              <a:rPr lang="en-US" altLang="ko-KR" dirty="0">
                <a:solidFill>
                  <a:schemeClr val="tx1"/>
                </a:solidFill>
              </a:rPr>
              <a:t>(1)[0]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본문 폰트 크기보다 큰 폰트를 사용한 </a:t>
            </a:r>
            <a:r>
              <a:rPr lang="en-US" altLang="ko-KR" dirty="0">
                <a:solidFill>
                  <a:schemeClr val="tx1"/>
                </a:solidFill>
              </a:rPr>
              <a:t>keyword</a:t>
            </a:r>
            <a:r>
              <a:rPr lang="ko-KR" altLang="en-US">
                <a:solidFill>
                  <a:schemeClr val="tx1"/>
                </a:solidFill>
              </a:rPr>
              <a:t>로 추출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큰 폰트 크기 순서대로 목차 레벨 부여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64205" y="6072675"/>
            <a:ext cx="6977997" cy="34944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텍스트 블록 내 각 라인 순회하며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들여쓰기 깊이</a:t>
            </a:r>
            <a:r>
              <a:rPr lang="en-US" altLang="ko-KR" b="1" dirty="0">
                <a:solidFill>
                  <a:schemeClr val="tx1"/>
                </a:solidFill>
              </a:rPr>
              <a:t>(x0 </a:t>
            </a:r>
            <a:r>
              <a:rPr lang="ko-KR" altLang="en-US" b="1" dirty="0">
                <a:solidFill>
                  <a:schemeClr val="tx1"/>
                </a:solidFill>
              </a:rPr>
              <a:t>좌표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기반으로 목차 레벨 추정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들여쓰기가 클수록 하위 레벨로 간주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텍스트 내용에서 마지막 숫자를 </a:t>
            </a:r>
            <a:r>
              <a:rPr lang="ko-KR" altLang="en-US" b="1" dirty="0">
                <a:solidFill>
                  <a:schemeClr val="tx1"/>
                </a:solidFill>
              </a:rPr>
              <a:t>페이지 번호</a:t>
            </a:r>
            <a:r>
              <a:rPr lang="ko-KR" altLang="en-US" dirty="0">
                <a:solidFill>
                  <a:schemeClr val="tx1"/>
                </a:solidFill>
              </a:rPr>
              <a:t>로 인식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제목에서 점이나 페이지 번호 제거해 순수 제목 텍스트 추출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676404" y="2115404"/>
            <a:ext cx="7021240" cy="7499979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6560" y="6507524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텍스트 검색 및 하이라이트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페이지 내 검색 결과 </a:t>
            </a:r>
            <a:r>
              <a:rPr lang="ko-KR" altLang="en-US" dirty="0" err="1"/>
              <a:t>네비게이션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페이지 </a:t>
            </a:r>
            <a:r>
              <a:rPr lang="ko-KR" altLang="en-US" dirty="0" err="1"/>
              <a:t>렌더링</a:t>
            </a:r>
            <a:r>
              <a:rPr lang="ko-KR" altLang="en-US" dirty="0"/>
              <a:t>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메모리 관리 및 성능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PDF </a:t>
            </a:r>
            <a:r>
              <a:rPr lang="ko-KR" altLang="en-US"/>
              <a:t>메타데이터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PDF Viewer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21758" y="2115405"/>
            <a:ext cx="7021240" cy="7499978"/>
          </a:xfrm>
          <a:prstGeom prst="roundRect">
            <a:avLst>
              <a:gd name="adj" fmla="val 72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429" y="2415645"/>
            <a:ext cx="190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React-pdf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542254" y="2308047"/>
            <a:ext cx="47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PDF.js</a:t>
            </a:r>
            <a:endParaRPr lang="ko-KR" altLang="en-US" sz="2800" b="1" dirty="0"/>
          </a:p>
        </p:txBody>
      </p:sp>
      <p:sp>
        <p:nvSpPr>
          <p:cNvPr id="10" name="타원 9"/>
          <p:cNvSpPr/>
          <p:nvPr/>
        </p:nvSpPr>
        <p:spPr>
          <a:xfrm>
            <a:off x="8472773" y="5544672"/>
            <a:ext cx="655093" cy="641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267" y="3919413"/>
            <a:ext cx="63368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장점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React </a:t>
            </a:r>
            <a:r>
              <a:rPr lang="ko-KR" altLang="en-US" dirty="0"/>
              <a:t>컴포넌트 기반의 간단한 </a:t>
            </a:r>
            <a:r>
              <a:rPr lang="en-US" altLang="ko-KR" dirty="0"/>
              <a:t>PDF </a:t>
            </a:r>
            <a:r>
              <a:rPr lang="ko-KR" altLang="en-US" dirty="0"/>
              <a:t>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기본적인 </a:t>
            </a:r>
            <a:r>
              <a:rPr lang="en-US" altLang="ko-KR" dirty="0"/>
              <a:t>PDF </a:t>
            </a:r>
            <a:r>
              <a:rPr lang="ko-KR" altLang="en-US" dirty="0"/>
              <a:t>뷰어 기능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상대적으로 가벼운 구현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937" y="3149223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기본적인 </a:t>
            </a:r>
            <a:r>
              <a:rPr lang="en-US" altLang="ko-KR" b="1" dirty="0"/>
              <a:t>PDF </a:t>
            </a:r>
            <a:r>
              <a:rPr lang="ko-KR" altLang="en-US" b="1"/>
              <a:t>렌더링과 페이지 네비게이션 구현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63936" y="6241638"/>
            <a:ext cx="633688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한계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react-pdf</a:t>
            </a:r>
            <a:r>
              <a:rPr lang="ko-KR" altLang="en-US"/>
              <a:t>는 텍스트 레이어만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 </a:t>
            </a:r>
            <a:r>
              <a:rPr lang="en-US" altLang="ko-KR" dirty="0"/>
              <a:t>pdf </a:t>
            </a:r>
            <a:r>
              <a:rPr lang="ko-KR" altLang="en-US"/>
              <a:t>원문 이미지와 텍스트 레이어가 일치하지 않아서 검색 및 하이라이트 기능 등에 한계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대용량 </a:t>
            </a:r>
            <a:r>
              <a:rPr lang="en-US" altLang="ko-KR" dirty="0"/>
              <a:t>PDF </a:t>
            </a:r>
            <a:r>
              <a:rPr lang="ko-KR" altLang="en-US"/>
              <a:t>처리 시 메모리 관리가 제한적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제한된 </a:t>
            </a:r>
            <a:r>
              <a:rPr lang="ko-KR" altLang="en-US" dirty="0" err="1"/>
              <a:t>커스터마이징</a:t>
            </a:r>
            <a:r>
              <a:rPr lang="ko-KR" altLang="en-US" dirty="0"/>
              <a:t> 옵션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271267" y="3715604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214438" y="5997055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89995" y="4007692"/>
            <a:ext cx="633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React-pdf </a:t>
            </a:r>
            <a:r>
              <a:rPr lang="ko-KR" altLang="en-US" b="1"/>
              <a:t> 라이브러리의 한계 보완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PDF </a:t>
            </a:r>
            <a:r>
              <a:rPr lang="ko-KR" altLang="en-US"/>
              <a:t>스펙의 모든 기능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많은 </a:t>
            </a:r>
            <a:r>
              <a:rPr lang="ko-KR" altLang="en-US" dirty="0" err="1"/>
              <a:t>커스터마이징</a:t>
            </a:r>
            <a:r>
              <a:rPr lang="ko-KR" altLang="en-US" dirty="0"/>
              <a:t> 옵션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나은 성능과 메모리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665" y="3161302"/>
            <a:ext cx="633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고급 </a:t>
            </a:r>
            <a:r>
              <a:rPr lang="en-US" altLang="ko-KR" b="1" dirty="0"/>
              <a:t>PDF </a:t>
            </a:r>
            <a:r>
              <a:rPr lang="ko-KR" altLang="en-US" b="1"/>
              <a:t>기능 지원으로 복잡한 상호작용과 고급 기능에 사용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0089995" y="3746733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0089995" y="6174872"/>
            <a:ext cx="6194058" cy="136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>
            <a:off x="13058492" y="6016061"/>
            <a:ext cx="453016" cy="5130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9CF43B-518F-09CC-CFF0-2968CAA16FD5}"/>
              </a:ext>
            </a:extLst>
          </p:cNvPr>
          <p:cNvSpPr txBox="1"/>
          <p:nvPr/>
        </p:nvSpPr>
        <p:spPr>
          <a:xfrm>
            <a:off x="715106" y="2906901"/>
            <a:ext cx="10910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인덱싱 고도화 후 메타데이터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(TOC)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없는 파일에 대한 파일 전처리도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가능해 짐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 최상위 키워드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개만 추출가능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하위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 목차까지 추출가능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500P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분량의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후 페이지 랜더링까지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5.4s </a:t>
            </a:r>
            <a:r>
              <a:rPr kumimoji="1"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소요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50E909D3-669F-934F-54D8-5BB16101E338}"/>
              </a:ext>
            </a:extLst>
          </p:cNvPr>
          <p:cNvSpPr/>
          <p:nvPr/>
        </p:nvSpPr>
        <p:spPr>
          <a:xfrm>
            <a:off x="836577" y="5788112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91AD33-0980-3E3E-B779-9C7FD6FD1482}"/>
              </a:ext>
            </a:extLst>
          </p:cNvPr>
          <p:cNvSpPr txBox="1"/>
          <p:nvPr/>
        </p:nvSpPr>
        <p:spPr>
          <a:xfrm>
            <a:off x="715105" y="6749934"/>
            <a:ext cx="12731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프로그램으로 대외비 문서도 업로드 하여 사용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및 트리 제공으로 문서 구조에 대한 이해도 증진에 기여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실제 업무 담당자 정보와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Issue 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정보를 사용할 수 있게 되면 비약적인 업무 소요 시간 단축 가능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사내 </a:t>
            </a:r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AI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엘지니의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중 하나로 </a:t>
            </a:r>
            <a:r>
              <a:rPr lang="ko-KR" altLang="en-US" sz="24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추가 가능</a:t>
            </a:r>
            <a:endParaRPr lang="ko-KR" alt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B80BEF-E51D-F767-D795-F69C0FC96329}"/>
              </a:ext>
            </a:extLst>
          </p:cNvPr>
          <p:cNvSpPr txBox="1"/>
          <p:nvPr/>
        </p:nvSpPr>
        <p:spPr>
          <a:xfrm>
            <a:off x="244862" y="1489817"/>
            <a:ext cx="1645177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AI</a:t>
            </a:r>
            <a:r>
              <a:rPr lang="ko-KR" altLang="en-US" sz="2800" dirty="0"/>
              <a:t>를 활용한 본문 </a:t>
            </a:r>
            <a:r>
              <a:rPr lang="ko-KR" altLang="en-US" sz="2800"/>
              <a:t>요약 기능 추가로 사용자 편의성 개선</a:t>
            </a:r>
            <a:endParaRPr lang="en-US" altLang="ko-KR" sz="2800" dirty="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번역 기능 추가로 다국어 지원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ko-KR" altLang="en-US" sz="2800" dirty="0" smtClean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실제 문서 상 업무를 담당하는 담당자 정보와 해당 업무와 관련된 이슈 정보를 제공해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/>
              <a:t>업무 소요 시간 획기적 </a:t>
            </a:r>
            <a:r>
              <a:rPr lang="ko-KR" altLang="en-US" sz="2800" smtClean="0"/>
              <a:t>단축</a:t>
            </a:r>
            <a:endParaRPr lang="en-US" altLang="ko-KR" sz="28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PDF </a:t>
            </a:r>
            <a:r>
              <a:rPr lang="ko-KR" altLang="en-US" sz="2800"/>
              <a:t>외의 확장자를 가진 파일</a:t>
            </a:r>
            <a:r>
              <a:rPr lang="en-US" altLang="ko-KR" sz="2800" dirty="0"/>
              <a:t>(</a:t>
            </a:r>
            <a:r>
              <a:rPr lang="ko-KR" altLang="en-US" sz="2800"/>
              <a:t>워드 등 </a:t>
            </a:r>
            <a:r>
              <a:rPr lang="en-US" altLang="ko-KR" sz="2800" dirty="0"/>
              <a:t>)</a:t>
            </a:r>
            <a:r>
              <a:rPr lang="ko-KR" altLang="en-US" sz="2800"/>
              <a:t>로 대상 파일 지원을 넓혀 사용성 개선</a:t>
            </a:r>
          </a:p>
          <a:p>
            <a:pPr lvl="1">
              <a:lnSpc>
                <a:spcPct val="150000"/>
              </a:lnSpc>
            </a:pP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/>
          </a:p>
          <a:p>
            <a:endParaRPr lang="en-US" altLang="ko-KR" sz="2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1867711"/>
            <a:ext cx="6086737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AI</a:t>
            </a:r>
            <a:r>
              <a:rPr lang="ko-KR" altLang="en-US" sz="3200" b="1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를</a:t>
            </a:r>
            <a:r>
              <a:rPr lang="en-US" altLang="ko-KR" sz="3200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3200" b="1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활용한 서비스 고도화 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36577" y="4675198"/>
            <a:ext cx="5291092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사내 </a:t>
            </a:r>
            <a:r>
              <a:rPr lang="ko-KR" altLang="en-US" sz="3200" b="1" dirty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데이터와의 </a:t>
            </a:r>
            <a:r>
              <a:rPr lang="ko-KR" altLang="en-US" sz="3200" b="1" dirty="0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연계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xmlns="" id="{FFD062B9-803F-B0D4-9BB1-103CA3E821F3}"/>
              </a:ext>
            </a:extLst>
          </p:cNvPr>
          <p:cNvSpPr/>
          <p:nvPr/>
        </p:nvSpPr>
        <p:spPr>
          <a:xfrm>
            <a:off x="845166" y="7197942"/>
            <a:ext cx="303477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chemeClr val="tx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범용성</a:t>
            </a:r>
            <a:endParaRPr lang="en-US" altLang="ko-KR" sz="3200" b="1" dirty="0">
              <a:solidFill>
                <a:schemeClr val="tx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7.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DE7688-7473-7C45-A2AC-F7A25EEB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1668003"/>
            <a:ext cx="1800000" cy="18000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76BA85D-0780-DF35-2E41-86D91FD1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5826105"/>
            <a:ext cx="1800000" cy="1800000"/>
          </a:xfrm>
          <a:prstGeom prst="ellipse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3609972" y="4002717"/>
            <a:ext cx="10086975" cy="1438072"/>
          </a:xfrm>
          <a:prstGeom prst="wedgeRoundRectCallout">
            <a:avLst>
              <a:gd name="adj1" fmla="val -52750"/>
              <a:gd name="adj2" fmla="val 187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E86C29-3156-41A0-4BDF-9C2AB6EF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" r="-756" b="23849"/>
          <a:stretch/>
        </p:blipFill>
        <p:spPr>
          <a:xfrm>
            <a:off x="1308841" y="3678557"/>
            <a:ext cx="1760400" cy="1800517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3609975" y="3986606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DA8DB3-7995-F2E5-F4C3-8B58E4C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41" y="7837176"/>
            <a:ext cx="1800000" cy="180000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360" y="4375191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다른 부서의 연구원 분들과 현업에서의 경험을 나누며 이를 프로젝트 아이디어로 이어가는 과정 자체가 값진 과정이었던 것 같습니다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9974" y="6200308"/>
            <a:ext cx="10086975" cy="1248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609975" y="6184197"/>
            <a:ext cx="10086975" cy="1264353"/>
          </a:xfrm>
          <a:prstGeom prst="wedgeRoundRectCallout">
            <a:avLst>
              <a:gd name="adj1" fmla="val -54071"/>
              <a:gd name="adj2" fmla="val -52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9973" y="8028301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92360" y="6402939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기획부터 개발까지 현업에서 필요로 했던 서비스를 팀원들과 함께 개발할 수 있어서 의미 있는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09975" y="8028301"/>
            <a:ext cx="10086975" cy="1438072"/>
          </a:xfrm>
          <a:prstGeom prst="wedgeRoundRectCallout">
            <a:avLst>
              <a:gd name="adj1" fmla="val -53411"/>
              <a:gd name="adj2" fmla="val 121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609975" y="1886153"/>
            <a:ext cx="10086975" cy="143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09975" y="1886153"/>
            <a:ext cx="10086975" cy="1438072"/>
          </a:xfrm>
          <a:prstGeom prst="wedgeRoundRectCallout">
            <a:avLst>
              <a:gd name="adj1" fmla="val -52561"/>
              <a:gd name="adj2" fmla="val -1565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92360" y="2151241"/>
            <a:ext cx="1021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현업에 실제로 필요한 주제를 선정하여 프로젝트를 수행해서 </a:t>
            </a:r>
            <a:r>
              <a:rPr lang="ko-KR" altLang="en-US" dirty="0" err="1"/>
              <a:t>재밌었습니다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/>
              <a:t>기반의 프로젝트 경험은 처음이어서</a:t>
            </a:r>
            <a:r>
              <a:rPr lang="en-US" altLang="ko-KR" dirty="0"/>
              <a:t>, </a:t>
            </a:r>
            <a:r>
              <a:rPr lang="ko-KR" altLang="en-US"/>
              <a:t>효율적으로 프로그래밍하는데 많은 도움이 되었습니다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360" y="8414010"/>
            <a:ext cx="102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실습 기반 과정의 데이터 처리 및 시각화 학습과</a:t>
            </a:r>
            <a:r>
              <a:rPr lang="en-US" altLang="ko-KR" dirty="0"/>
              <a:t>, </a:t>
            </a:r>
            <a:r>
              <a:rPr lang="ko-KR" altLang="en-US"/>
              <a:t>단기간이었지만 배운 내용을 기반으로 프로젝트를 진행할 수 있어 좋은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7556163" cy="9875838"/>
          </a:xfrm>
          <a:prstGeom prst="rect">
            <a:avLst/>
          </a:prstGeom>
          <a:solidFill>
            <a:srgbClr val="A50034"/>
          </a:solidFill>
          <a:ln>
            <a:solidFill>
              <a:srgbClr val="A5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58" y="2528747"/>
            <a:ext cx="3884580" cy="388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709" y="432252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!! 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en-US" altLang="ko-KR" sz="40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80790DB-4005-30B5-B514-D82CF810289D}"/>
              </a:ext>
            </a:extLst>
          </p:cNvPr>
          <p:cNvSpPr/>
          <p:nvPr/>
        </p:nvSpPr>
        <p:spPr>
          <a:xfrm>
            <a:off x="599690" y="3320972"/>
            <a:ext cx="13835839" cy="1868545"/>
          </a:xfrm>
          <a:prstGeom prst="roundRect">
            <a:avLst>
              <a:gd name="adj" fmla="val 138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A02286C3-3B37-5E4B-1F7F-6A987F73D1DF}"/>
              </a:ext>
            </a:extLst>
          </p:cNvPr>
          <p:cNvSpPr/>
          <p:nvPr/>
        </p:nvSpPr>
        <p:spPr>
          <a:xfrm>
            <a:off x="599690" y="6998861"/>
            <a:ext cx="13835839" cy="1931383"/>
          </a:xfrm>
          <a:prstGeom prst="roundRect">
            <a:avLst>
              <a:gd name="adj" fmla="val 173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74112DA7-DC76-B18B-936B-F9F7388E4A0C}"/>
              </a:ext>
            </a:extLst>
          </p:cNvPr>
          <p:cNvSpPr/>
          <p:nvPr/>
        </p:nvSpPr>
        <p:spPr>
          <a:xfrm>
            <a:off x="634154" y="233273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주제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9765D9C8-1054-401C-6D4A-0B0486EF323F}"/>
              </a:ext>
            </a:extLst>
          </p:cNvPr>
          <p:cNvSpPr/>
          <p:nvPr/>
        </p:nvSpPr>
        <p:spPr>
          <a:xfrm>
            <a:off x="634154" y="601062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533" y="3565765"/>
            <a:ext cx="1151906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 문서에 대한 이해도가 낮은 사람도</a:t>
            </a:r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28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쉽게 문서의 구조를 이해할 수 있도록 돕는 서비스 제작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BCEB9E-79E9-0B49-C120-8EB294C0DEB9}"/>
              </a:ext>
            </a:extLst>
          </p:cNvPr>
          <p:cNvSpPr txBox="1"/>
          <p:nvPr/>
        </p:nvSpPr>
        <p:spPr>
          <a:xfrm>
            <a:off x="1271267" y="7235059"/>
            <a:ext cx="98283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방대한 설계 문서를 이해하는데 겪는 어려움 해소</a:t>
            </a:r>
            <a:endParaRPr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관련 담당자와 히스토리를 찾느라 쏟는 시간을 줄이기</a:t>
            </a:r>
            <a:endParaRPr kumimoji="1" lang="en-US" altLang="ko-KR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D20D79-655D-434A-4B4A-582227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7A99F9B4-8252-F93D-4CF6-08EA27CD2DC2}"/>
              </a:ext>
            </a:extLst>
          </p:cNvPr>
          <p:cNvSpPr/>
          <p:nvPr/>
        </p:nvSpPr>
        <p:spPr>
          <a:xfrm>
            <a:off x="9059879" y="1721922"/>
            <a:ext cx="8218537" cy="7697735"/>
          </a:xfrm>
          <a:prstGeom prst="roundRect">
            <a:avLst>
              <a:gd name="adj" fmla="val 47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8661FF-7217-69D2-49C2-FDE9082AADE4}"/>
              </a:ext>
            </a:extLst>
          </p:cNvPr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CED26EEC-155A-B010-3ACE-A97F29D03FC0}"/>
              </a:ext>
            </a:extLst>
          </p:cNvPr>
          <p:cNvSpPr/>
          <p:nvPr/>
        </p:nvSpPr>
        <p:spPr>
          <a:xfrm>
            <a:off x="8778081" y="-1054678"/>
            <a:ext cx="2918298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결과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A75E3C49-95F4-99CD-B287-BEF13BB734C3}"/>
              </a:ext>
            </a:extLst>
          </p:cNvPr>
          <p:cNvSpPr/>
          <p:nvPr/>
        </p:nvSpPr>
        <p:spPr>
          <a:xfrm>
            <a:off x="277747" y="1721922"/>
            <a:ext cx="8218537" cy="76977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3373B162-E466-1E7B-1122-DB454A9774A0}"/>
              </a:ext>
            </a:extLst>
          </p:cNvPr>
          <p:cNvSpPr/>
          <p:nvPr/>
        </p:nvSpPr>
        <p:spPr>
          <a:xfrm>
            <a:off x="5538996" y="-1054678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69F7425-3249-26A8-C3D2-81A442B3FBC3}"/>
              </a:ext>
            </a:extLst>
          </p:cNvPr>
          <p:cNvGrpSpPr/>
          <p:nvPr/>
        </p:nvGrpSpPr>
        <p:grpSpPr>
          <a:xfrm>
            <a:off x="9368010" y="2877378"/>
            <a:ext cx="4500000" cy="2755477"/>
            <a:chOff x="9327623" y="2850479"/>
            <a:chExt cx="4500000" cy="27554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FD31474E-F425-8AEB-85DE-553F0E1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623" y="2850479"/>
              <a:ext cx="4500000" cy="225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943140B-CC30-B216-0D38-6772CFEA01AD}"/>
                </a:ext>
              </a:extLst>
            </p:cNvPr>
            <p:cNvSpPr txBox="1"/>
            <p:nvPr/>
          </p:nvSpPr>
          <p:spPr>
            <a:xfrm>
              <a:off x="10118477" y="5205846"/>
              <a:ext cx="2918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챗봇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 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문서 뷰어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F8C69AE-1C13-991F-3756-EFCAA019ACC7}"/>
              </a:ext>
            </a:extLst>
          </p:cNvPr>
          <p:cNvGrpSpPr/>
          <p:nvPr/>
        </p:nvGrpSpPr>
        <p:grpSpPr>
          <a:xfrm>
            <a:off x="9336972" y="6131344"/>
            <a:ext cx="4500000" cy="2748445"/>
            <a:chOff x="9327623" y="6493594"/>
            <a:chExt cx="4500000" cy="2748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5BE94C7-2360-9E42-A44D-624CB4D0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23" y="6493594"/>
              <a:ext cx="4500000" cy="2242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BAC5428-FE19-2BEA-8F0C-2FE85DB11C99}"/>
                </a:ext>
              </a:extLst>
            </p:cNvPr>
            <p:cNvSpPr txBox="1"/>
            <p:nvPr/>
          </p:nvSpPr>
          <p:spPr>
            <a:xfrm>
              <a:off x="10410987" y="8841929"/>
              <a:ext cx="233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키워드 시각화 트리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9B1939C-46DB-F10F-B22F-09BB610224D3}"/>
              </a:ext>
            </a:extLst>
          </p:cNvPr>
          <p:cNvGrpSpPr/>
          <p:nvPr/>
        </p:nvGrpSpPr>
        <p:grpSpPr>
          <a:xfrm>
            <a:off x="14114064" y="2897856"/>
            <a:ext cx="2918297" cy="5948830"/>
            <a:chOff x="14435529" y="2850479"/>
            <a:chExt cx="2918297" cy="59488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BBF995D3-9650-A3A8-C7B3-2B1C82F8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529" y="2850479"/>
              <a:ext cx="2918297" cy="5524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A60553D-505A-1224-58A5-BA00182E6804}"/>
                </a:ext>
              </a:extLst>
            </p:cNvPr>
            <p:cNvSpPr txBox="1"/>
            <p:nvPr/>
          </p:nvSpPr>
          <p:spPr>
            <a:xfrm>
              <a:off x="14762124" y="8399199"/>
              <a:ext cx="2265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담당자 </a:t>
              </a:r>
              <a:r>
                <a:rPr kumimoji="1"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  <a:r>
                <a:rPr kumimoji="1"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이슈 확인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9EE99FB-FC71-04D1-8A4E-53A7E7A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4" y="3498504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84EF657-3C36-2A79-F739-A937D552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255" y="3498504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719FBCD4-6A7E-F794-4FE0-C21FCE6E1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255" y="6708466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C59DC36A-8272-269E-B87D-8D8D5D74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26" y="6708466"/>
            <a:ext cx="3615063" cy="180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0C3BA0F-2ADC-951C-7A7F-A6ECE6777B3A}"/>
              </a:ext>
            </a:extLst>
          </p:cNvPr>
          <p:cNvCxnSpPr/>
          <p:nvPr/>
        </p:nvCxnSpPr>
        <p:spPr>
          <a:xfrm>
            <a:off x="2807580" y="4398504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FF5F9FF-7725-5C9C-976E-5AE859308B84}"/>
              </a:ext>
            </a:extLst>
          </p:cNvPr>
          <p:cNvCxnSpPr/>
          <p:nvPr/>
        </p:nvCxnSpPr>
        <p:spPr>
          <a:xfrm>
            <a:off x="5050037" y="4390993"/>
            <a:ext cx="9166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2C97BBEF-68EF-D9AF-DB5F-93765069CB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042255" y="5298504"/>
            <a:ext cx="0" cy="1409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058BC75C-90C7-FE28-ACFC-30EEAE5861CA}"/>
              </a:ext>
            </a:extLst>
          </p:cNvPr>
          <p:cNvCxnSpPr>
            <a:cxnSpLocks/>
          </p:cNvCxnSpPr>
          <p:nvPr/>
        </p:nvCxnSpPr>
        <p:spPr>
          <a:xfrm flipH="1">
            <a:off x="4595637" y="7610923"/>
            <a:ext cx="13710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AD010CF-9E71-EC51-37E8-5F76588B6DB0}"/>
              </a:ext>
            </a:extLst>
          </p:cNvPr>
          <p:cNvSpPr txBox="1"/>
          <p:nvPr/>
        </p:nvSpPr>
        <p:spPr>
          <a:xfrm>
            <a:off x="1326443" y="5269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User</a:t>
            </a:r>
            <a:endParaRPr kumimoji="1" lang="ko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1CA4240-532A-6A37-E467-B2F01C505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199" y="3857919"/>
            <a:ext cx="1080000" cy="10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0D676FA-8BBA-2C3E-40CB-EE3CFC0B8969}"/>
              </a:ext>
            </a:extLst>
          </p:cNvPr>
          <p:cNvSpPr txBox="1"/>
          <p:nvPr/>
        </p:nvSpPr>
        <p:spPr>
          <a:xfrm>
            <a:off x="5327769" y="5787528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Save to Server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55744E-91CB-DB83-1541-923BE529766A}"/>
              </a:ext>
            </a:extLst>
          </p:cNvPr>
          <p:cNvSpPr txBox="1"/>
          <p:nvPr/>
        </p:nvSpPr>
        <p:spPr>
          <a:xfrm>
            <a:off x="4543740" y="7110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Get Keywords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AA6FE1-1CA0-EA6F-C1FC-C88C415F99B8}"/>
              </a:ext>
            </a:extLst>
          </p:cNvPr>
          <p:cNvSpPr txBox="1"/>
          <p:nvPr/>
        </p:nvSpPr>
        <p:spPr>
          <a:xfrm>
            <a:off x="4605351" y="389667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Process Data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10D3AC1-D1BD-2608-4747-E4B49CD65B59}"/>
              </a:ext>
            </a:extLst>
          </p:cNvPr>
          <p:cNvSpPr txBox="1"/>
          <p:nvPr/>
        </p:nvSpPr>
        <p:spPr>
          <a:xfrm>
            <a:off x="2553557" y="389667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Upload File</a:t>
            </a:r>
            <a:endParaRPr kumimoji="1" lang="ko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888E55-84EF-604D-3E8C-875F3C5B5ACD}"/>
              </a:ext>
            </a:extLst>
          </p:cNvPr>
          <p:cNvSpPr txBox="1"/>
          <p:nvPr/>
        </p:nvSpPr>
        <p:spPr>
          <a:xfrm>
            <a:off x="3207846" y="2087938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42D18-3787-DD1F-5614-DA3D92F0F09B}"/>
              </a:ext>
            </a:extLst>
          </p:cNvPr>
          <p:cNvSpPr txBox="1"/>
          <p:nvPr/>
        </p:nvSpPr>
        <p:spPr>
          <a:xfrm>
            <a:off x="11989978" y="204827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90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키워드 추출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통해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목차 구조 파악 및 관련 정보를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추출된 목차 키워드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들을 사용자가 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눈에 파악할 수 있도록 제공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선택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문서에서 해당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키워드를 탐색하여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요소를 추가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추출 후 목차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(TOC, “Contents”)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항목 인식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추출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Parsing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 적용 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pyMuPDF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담당자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이슈 정보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Mock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제공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React-d3-tree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라이브러리를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이용해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트리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(Tree View)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형태로 문서 구조를 표현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계층적 목차를 챗봇 기반 탐색 인터페이스로 시각화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React-pdf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라이브러리로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텍스트 레이어 내 키워드 탐색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페이지 동시 검색해 각 레이어에서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TreeWalker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사용해 모든 텍스트 노드를 찾아 검색어와 일치하는지 확인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endParaRPr lang="ko-KR" altLang="en-US" sz="3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3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5472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요구사항 분석 및 시스템 명세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585010" y="2303535"/>
            <a:ext cx="873456" cy="4223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88EDE3CB-70CB-BE8B-CAE5-88B66C926C5D}"/>
              </a:ext>
            </a:extLst>
          </p:cNvPr>
          <p:cNvSpPr/>
          <p:nvPr/>
        </p:nvSpPr>
        <p:spPr>
          <a:xfrm>
            <a:off x="1624087" y="322079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사용자가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 검색 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b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실시간으로 검색 결과 제공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반영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21035C27-60C8-944D-7562-C145E35FCCEC}"/>
              </a:ext>
            </a:extLst>
          </p:cNvPr>
          <p:cNvSpPr/>
          <p:nvPr/>
        </p:nvSpPr>
        <p:spPr>
          <a:xfrm>
            <a:off x="1624087" y="5287161"/>
            <a:ext cx="6277966" cy="1316098"/>
          </a:xfrm>
          <a:prstGeom prst="roundRect">
            <a:avLst>
              <a:gd name="adj" fmla="val 1850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업로드한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문서를 사용자가 관리</a:t>
            </a: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할 수 있어야 함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48A9F77-535C-2FA1-D2A7-07B068C0B750}"/>
              </a:ext>
            </a:extLst>
          </p:cNvPr>
          <p:cNvSpPr/>
          <p:nvPr/>
        </p:nvSpPr>
        <p:spPr>
          <a:xfrm>
            <a:off x="1624087" y="7368979"/>
            <a:ext cx="6277966" cy="1316098"/>
          </a:xfrm>
          <a:prstGeom prst="roundRect">
            <a:avLst>
              <a:gd name="adj" fmla="val 164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브라우저 안에서 실제 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 b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뷰어처럼 사용하도록</a:t>
            </a:r>
            <a:r>
              <a:rPr lang="en-US" altLang="ko-KR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표준적인 모든 기능을 제공해야 함</a:t>
            </a:r>
            <a:endParaRPr lang="en-US" altLang="ko-KR" b="1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5774E24-6848-00CB-C8F6-C6C5F6672AFE}"/>
              </a:ext>
            </a:extLst>
          </p:cNvPr>
          <p:cNvSpPr/>
          <p:nvPr/>
        </p:nvSpPr>
        <p:spPr>
          <a:xfrm>
            <a:off x="9842312" y="3107676"/>
            <a:ext cx="6876193" cy="1593563"/>
          </a:xfrm>
          <a:prstGeom prst="roundRect">
            <a:avLst>
              <a:gd name="adj" fmla="val 116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</a:rPr>
              <a:t>업로드된</a:t>
            </a:r>
            <a:r>
              <a:rPr lang="ko-KR" altLang="en-US" dirty="0">
                <a:solidFill>
                  <a:schemeClr val="tx1"/>
                </a:solidFill>
              </a:rPr>
              <a:t> 파일의 키워드 추출 결과를 전송하면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해당 데이터로 클라이언트 측에서 </a:t>
            </a:r>
            <a:r>
              <a:rPr lang="en-US" altLang="ko-KR" dirty="0">
                <a:solidFill>
                  <a:schemeClr val="tx1"/>
                </a:solidFill>
              </a:rPr>
              <a:t>filter </a:t>
            </a:r>
            <a:r>
              <a:rPr lang="ko-KR" altLang="en-US">
                <a:solidFill>
                  <a:schemeClr val="tx1"/>
                </a:solidFill>
              </a:rPr>
              <a:t>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228F1B3A-79CD-60DA-7D35-8B760CE22AA3}"/>
              </a:ext>
            </a:extLst>
          </p:cNvPr>
          <p:cNvSpPr/>
          <p:nvPr/>
        </p:nvSpPr>
        <p:spPr>
          <a:xfrm>
            <a:off x="9842311" y="5148090"/>
            <a:ext cx="6876193" cy="1593563"/>
          </a:xfrm>
          <a:prstGeom prst="roundRect">
            <a:avLst>
              <a:gd name="adj" fmla="val 1163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데이터는 서버의 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 관리되며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작업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마다 적절한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엔드포인트를 호출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474FB983-52A9-87C3-0622-BF7988A748E5}"/>
              </a:ext>
            </a:extLst>
          </p:cNvPr>
          <p:cNvSpPr/>
          <p:nvPr/>
        </p:nvSpPr>
        <p:spPr>
          <a:xfrm>
            <a:off x="9842311" y="7230246"/>
            <a:ext cx="6876193" cy="1593563"/>
          </a:xfrm>
          <a:prstGeom prst="roundRect">
            <a:avLst>
              <a:gd name="adj" fmla="val 124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PDF.js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커스터마이징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컴포넌트 구현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렌더링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뷰어 모드 전환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텍스트 스크롤링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 및 하이라이트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페이지 네이게이션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확대</a:t>
            </a:r>
            <a:r>
              <a:rPr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축소 기능</a:t>
            </a:r>
            <a:endParaRPr lang="en-US" altLang="ko-KR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5C2DD0FD-CF4D-96B3-27E0-136D6971E27D}"/>
              </a:ext>
            </a:extLst>
          </p:cNvPr>
          <p:cNvSpPr/>
          <p:nvPr/>
        </p:nvSpPr>
        <p:spPr>
          <a:xfrm>
            <a:off x="3303920" y="1947683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요구사항 분석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18CA7DA2-21AC-E0AE-A82E-E63AF23F3ED4}"/>
              </a:ext>
            </a:extLst>
          </p:cNvPr>
          <p:cNvSpPr/>
          <p:nvPr/>
        </p:nvSpPr>
        <p:spPr>
          <a:xfrm>
            <a:off x="11821257" y="1947682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3879" y="3557392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4</a:t>
            </a:r>
            <a:endParaRPr lang="ko-KR" altLang="en-US" sz="3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879" y="568808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5</a:t>
            </a:r>
            <a:endParaRPr lang="ko-KR" altLang="en-US" sz="30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879" y="7668017"/>
            <a:ext cx="475989" cy="5135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6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35046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xmlns="" id="{44FEDDEC-7129-18A3-7EA5-A2D4AD8A7140}"/>
              </a:ext>
            </a:extLst>
          </p:cNvPr>
          <p:cNvSpPr/>
          <p:nvPr/>
        </p:nvSpPr>
        <p:spPr>
          <a:xfrm>
            <a:off x="9059882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xmlns="" id="{DA1508F6-7C57-F7E6-50EC-F8E0A1BE4045}"/>
              </a:ext>
            </a:extLst>
          </p:cNvPr>
          <p:cNvSpPr/>
          <p:nvPr/>
        </p:nvSpPr>
        <p:spPr>
          <a:xfrm>
            <a:off x="277745" y="2043326"/>
            <a:ext cx="8218537" cy="7166935"/>
          </a:xfrm>
          <a:prstGeom prst="roundRect">
            <a:avLst>
              <a:gd name="adj" fmla="val 59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6F7705-7179-9304-531F-127EF4824D51}"/>
              </a:ext>
            </a:extLst>
          </p:cNvPr>
          <p:cNvSpPr txBox="1"/>
          <p:nvPr/>
        </p:nvSpPr>
        <p:spPr>
          <a:xfrm>
            <a:off x="581737" y="3601026"/>
            <a:ext cx="78002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파일에서 목차 키워드를 추출해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처리 및 키워드 추출 결과 전송을 위한 서버 연동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구조 파악을 위한 키워드 트리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키워드에 해당하는 사내 담당자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&amp;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관련 이슈 정보 제공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F8E7E3-44AA-A016-37E4-A36AE5B984CA}"/>
              </a:ext>
            </a:extLst>
          </p:cNvPr>
          <p:cNvSpPr txBox="1"/>
          <p:nvPr/>
        </p:nvSpPr>
        <p:spPr>
          <a:xfrm>
            <a:off x="9472519" y="3284441"/>
            <a:ext cx="750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PDF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 목차 키워드를 추출을 통한 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/>
            </a:r>
            <a:b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Rule-Based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챗봇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 전처리 서버 연동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키워드 시각화 트리 구현 완료 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6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✅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사내 데이터 접근 문제로 실제 데이터는 사용하지 못하였으나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Mock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데이터를 사용해</a:t>
            </a:r>
            <a:r>
              <a:rPr kumimoji="1"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기능 구현 완료</a:t>
            </a:r>
            <a:endParaRPr kumimoji="1"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xmlns="" id="{AD46FF50-2A56-F165-37D9-1B8BC4C0E824}"/>
              </a:ext>
            </a:extLst>
          </p:cNvPr>
          <p:cNvSpPr/>
          <p:nvPr/>
        </p:nvSpPr>
        <p:spPr>
          <a:xfrm>
            <a:off x="3779218" y="-1121469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목표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xmlns="" id="{849A35B2-B8FD-9D8A-D72F-7C6C340D9567}"/>
              </a:ext>
            </a:extLst>
          </p:cNvPr>
          <p:cNvSpPr/>
          <p:nvPr/>
        </p:nvSpPr>
        <p:spPr>
          <a:xfrm>
            <a:off x="7827110" y="-929294"/>
            <a:ext cx="2918299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252619C-ABDB-AA00-504C-6840090C4203}"/>
              </a:ext>
            </a:extLst>
          </p:cNvPr>
          <p:cNvSpPr txBox="1"/>
          <p:nvPr/>
        </p:nvSpPr>
        <p:spPr>
          <a:xfrm>
            <a:off x="3535657" y="240636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0C23E7A-7CAF-9E94-D307-114FB7C595AF}"/>
              </a:ext>
            </a:extLst>
          </p:cNvPr>
          <p:cNvSpPr txBox="1"/>
          <p:nvPr/>
        </p:nvSpPr>
        <p:spPr>
          <a:xfrm>
            <a:off x="12388948" y="2402274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B2244F64-51D2-BE40-A2AF-67B3FEEE599E}"/>
              </a:ext>
            </a:extLst>
          </p:cNvPr>
          <p:cNvSpPr/>
          <p:nvPr/>
        </p:nvSpPr>
        <p:spPr>
          <a:xfrm>
            <a:off x="4615911" y="1579438"/>
            <a:ext cx="9919486" cy="8079112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F956810-C745-CCCD-0501-873B69B9132E}"/>
              </a:ext>
            </a:extLst>
          </p:cNvPr>
          <p:cNvGrpSpPr/>
          <p:nvPr/>
        </p:nvGrpSpPr>
        <p:grpSpPr>
          <a:xfrm>
            <a:off x="5837172" y="1867711"/>
            <a:ext cx="7665257" cy="7629646"/>
            <a:chOff x="164109" y="1743836"/>
            <a:chExt cx="6373739" cy="65386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28AE618-9AC6-E89A-9FEA-3BC4742C137E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3D4DB5AB-A1A5-7BEF-7E39-07DE21C62B2C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xmlns="" id="{FDD062EE-6034-F11C-D078-D6F483F0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644F485C-E8C8-2667-21D5-434F90EF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3F0F03B-870A-9533-CD19-BBCDD1DE8A3B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16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파일 업로드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54EC4EDD-68BE-EF29-BF92-F2C4A5D68D71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4"/>
              <a:chOff x="4664622" y="4603840"/>
              <a:chExt cx="2804234" cy="861776"/>
            </a:xfrm>
            <a:noFill/>
          </p:grpSpPr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xmlns="" id="{C32BF85E-A950-5CBB-BF22-3CD1507438C0}"/>
                  </a:ext>
                </a:extLst>
              </p:cNvPr>
              <p:cNvSpPr/>
              <p:nvPr/>
            </p:nvSpPr>
            <p:spPr>
              <a:xfrm>
                <a:off x="5045243" y="4805216"/>
                <a:ext cx="2423613" cy="660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xmlns="" id="{15BEAA8C-FB27-24FA-B33E-A850ED72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7D5A231-C585-FDF0-3BDA-836012A8080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xmlns="" id="{72CD3B07-A1F0-7B2D-613A-C24996DC15D2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xmlns="" id="{0B0274B5-6D6B-39F7-ED54-513C0E5EF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48435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D650BA26-46C1-AF36-9F88-AC4F58A25BD5}"/>
                </a:ext>
              </a:extLst>
            </p:cNvPr>
            <p:cNvGrpSpPr/>
            <p:nvPr/>
          </p:nvGrpSpPr>
          <p:grpSpPr>
            <a:xfrm>
              <a:off x="3649871" y="5441722"/>
              <a:ext cx="2359024" cy="1152618"/>
              <a:chOff x="1541969" y="3973027"/>
              <a:chExt cx="2359024" cy="1152618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xmlns="" id="{EACDA37C-B8C7-3563-75C4-62366A8539AD}"/>
                  </a:ext>
                </a:extLst>
              </p:cNvPr>
              <p:cNvCxnSpPr>
                <a:cxnSpLocks/>
                <a:stCxn id="21" idx="2"/>
                <a:endCxn id="31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DB59813-F21B-CD81-7366-FAE03FFED37A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373167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스크립트 실행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D029BC07-0BA5-551C-0FA1-8FF5422B7EE9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747187"/>
              <a:chOff x="1918100" y="8123762"/>
              <a:chExt cx="3258320" cy="747187"/>
            </a:xfrm>
          </p:grpSpPr>
          <p:cxnSp>
            <p:nvCxnSpPr>
              <p:cNvPr id="25" name="구부러진 연결선[U] 24">
                <a:extLst>
                  <a:ext uri="{FF2B5EF4-FFF2-40B4-BE49-F238E27FC236}">
                    <a16:creationId xmlns:a16="http://schemas.microsoft.com/office/drawing/2014/main" xmlns="" id="{E6563254-206B-0329-9B43-77C4A5468E07}"/>
                  </a:ext>
                </a:extLst>
              </p:cNvPr>
              <p:cNvCxnSpPr>
                <a:cxnSpLocks/>
                <a:stCxn id="31" idx="2"/>
                <a:endCxn id="29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BA48372D-D0CB-8437-E27B-F30ACE8A7E5B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633085" cy="31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인덱싱 결과 저장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147A671F-EFAE-BA97-1A37-15AC56E6DA8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xmlns="" id="{02E31143-5D23-5555-277D-18DC1316221E}"/>
                  </a:ext>
                </a:extLst>
              </p:cNvPr>
              <p:cNvCxnSpPr>
                <a:cxnSpLocks/>
                <a:stCxn id="29" idx="0"/>
                <a:endCxn id="21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EC807607-D228-FFE0-42F6-6524578FEDE6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989288" cy="31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결과 전달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DFA87CA-CBA7-234B-5C8D-159AD7E38C94}"/>
                </a:ext>
              </a:extLst>
            </p:cNvPr>
            <p:cNvSpPr txBox="1"/>
            <p:nvPr/>
          </p:nvSpPr>
          <p:spPr>
            <a:xfrm>
              <a:off x="1806511" y="3507158"/>
              <a:ext cx="1441146" cy="31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전처리 후 전달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B2B3239F-6A99-84FB-DEEE-65A03E85BA9F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EE99F5A9-8065-44DA-6481-47AF4F95A9D2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 dirty="0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xmlns="" id="{B4EB5524-7A45-663C-44A1-FBCEBBDCA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82E9819C-6FBA-BBF2-E874-F63061BC485D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1A75D27A-7ECE-72EF-E815-6A6DCFD1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91F8355-3149-C315-67AF-D5B2610B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95482F8D-256E-4816-B857-5DB0F4455C6C}"/>
              </a:ext>
            </a:extLst>
          </p:cNvPr>
          <p:cNvSpPr/>
          <p:nvPr/>
        </p:nvSpPr>
        <p:spPr>
          <a:xfrm>
            <a:off x="836577" y="1867711"/>
            <a:ext cx="3355413" cy="7782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아키텍처 구조도</a:t>
            </a: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키워드 인덱싱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9558" y="1815152"/>
            <a:ext cx="8134065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4306" y="2567711"/>
            <a:ext cx="2402006" cy="723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PDF </a:t>
            </a:r>
            <a:r>
              <a:rPr lang="ko-KR" altLang="en-US" b="1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7" name="다이아몬드 6"/>
          <p:cNvSpPr/>
          <p:nvPr/>
        </p:nvSpPr>
        <p:spPr>
          <a:xfrm>
            <a:off x="1344306" y="4135272"/>
            <a:ext cx="2402006" cy="1009934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TOC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존재 여부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1344306" y="5989436"/>
            <a:ext cx="2402006" cy="1009934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“Contents”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포함 여부</a:t>
            </a:r>
          </a:p>
        </p:txBody>
      </p:sp>
      <p:cxnSp>
        <p:nvCxnSpPr>
          <p:cNvPr id="10" name="직선 화살표 연결선 9"/>
          <p:cNvCxnSpPr>
            <a:stCxn id="6" idx="2"/>
            <a:endCxn id="7" idx="0"/>
          </p:cNvCxnSpPr>
          <p:nvPr/>
        </p:nvCxnSpPr>
        <p:spPr>
          <a:xfrm>
            <a:off x="2545309" y="3291042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2545309" y="5145206"/>
            <a:ext cx="0" cy="8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4306" y="7839737"/>
            <a:ext cx="2402006" cy="853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Font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사이즈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기반 인덱싱</a:t>
            </a:r>
          </a:p>
        </p:txBody>
      </p:sp>
      <p:cxnSp>
        <p:nvCxnSpPr>
          <p:cNvPr id="20" name="직선 화살표 연결선 19"/>
          <p:cNvCxnSpPr>
            <a:stCxn id="8" idx="2"/>
            <a:endCxn id="17" idx="0"/>
          </p:cNvCxnSpPr>
          <p:nvPr/>
        </p:nvCxnSpPr>
        <p:spPr>
          <a:xfrm>
            <a:off x="2545309" y="6999370"/>
            <a:ext cx="0" cy="84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0461" y="413527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Yes</a:t>
            </a:r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5506870" y="4277775"/>
            <a:ext cx="2402006" cy="723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get_toc</a:t>
            </a:r>
            <a:r>
              <a:rPr lang="en-US" altLang="ko-KR" b="1" dirty="0">
                <a:solidFill>
                  <a:schemeClr val="tx1"/>
                </a:solidFill>
              </a:rPr>
              <a:t>() </a:t>
            </a:r>
            <a:r>
              <a:rPr lang="ko-KR" altLang="en-US" b="1">
                <a:solidFill>
                  <a:schemeClr val="tx1"/>
                </a:solidFill>
              </a:rPr>
              <a:t>사용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7" idx="3"/>
            <a:endCxn id="24" idx="1"/>
          </p:cNvCxnSpPr>
          <p:nvPr/>
        </p:nvCxnSpPr>
        <p:spPr>
          <a:xfrm flipV="1">
            <a:off x="3746312" y="4639441"/>
            <a:ext cx="1760558" cy="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60461" y="599745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Yes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5506870" y="6035781"/>
            <a:ext cx="2402006" cy="8746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Contents </a:t>
            </a:r>
            <a:r>
              <a:rPr lang="ko-KR" altLang="en-US" b="1">
                <a:solidFill>
                  <a:schemeClr val="tx1"/>
                </a:solidFill>
              </a:rPr>
              <a:t>페이지에서 목차 추출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8" idx="3"/>
            <a:endCxn id="29" idx="1"/>
          </p:cNvCxnSpPr>
          <p:nvPr/>
        </p:nvCxnSpPr>
        <p:spPr>
          <a:xfrm flipV="1">
            <a:off x="3746312" y="6473105"/>
            <a:ext cx="1760558" cy="2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74963" y="5380680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</a:t>
            </a:r>
            <a:endParaRPr lang="ko-KR" alt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674963" y="7201192"/>
            <a:ext cx="94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130351" y="1697947"/>
            <a:ext cx="7738272" cy="7765576"/>
          </a:xfrm>
          <a:prstGeom prst="roundRect">
            <a:avLst>
              <a:gd name="adj" fmla="val 109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5827" y="2186664"/>
            <a:ext cx="333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Indexing flow</a:t>
            </a:r>
            <a:endParaRPr lang="ko-KR" altLang="en-US" sz="2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9519306" y="3404113"/>
            <a:ext cx="71650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PDF </a:t>
            </a:r>
            <a:r>
              <a:rPr lang="ko-KR" altLang="en-US" sz="2000" b="1" dirty="0"/>
              <a:t>파일 입력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TOC </a:t>
            </a:r>
            <a:r>
              <a:rPr lang="ko-KR" altLang="en-US" sz="2000" b="1" dirty="0"/>
              <a:t>존재 여부 우선 확인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PyMuPDF </a:t>
            </a:r>
            <a:r>
              <a:rPr lang="ko-KR" altLang="en-US" sz="2000" dirty="0"/>
              <a:t>라이브러리 제공 </a:t>
            </a:r>
            <a:r>
              <a:rPr lang="en-US" altLang="ko-KR" sz="2000" dirty="0" err="1"/>
              <a:t>get_toc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함수로 목차 추출</a:t>
            </a:r>
            <a:endParaRPr lang="en-US" altLang="ko-KR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PDF </a:t>
            </a:r>
            <a:r>
              <a:rPr lang="ko-KR" altLang="en-US" sz="2000" dirty="0"/>
              <a:t>파일 내부에 저장된 목차를 읽어오는 함수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TOC</a:t>
            </a:r>
            <a:r>
              <a:rPr lang="ko-KR" altLang="en-US" sz="2000" b="1" dirty="0"/>
              <a:t>가 없으면</a:t>
            </a:r>
            <a:r>
              <a:rPr lang="en-US" altLang="ko-KR" sz="2000" b="1" dirty="0"/>
              <a:t>, “Contents” </a:t>
            </a:r>
            <a:r>
              <a:rPr lang="ko-KR" altLang="en-US" sz="2000" b="1" dirty="0"/>
              <a:t>페이지 탐색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“Contents”</a:t>
            </a:r>
            <a:r>
              <a:rPr lang="ko-KR" altLang="en-US" sz="2000" dirty="0"/>
              <a:t>가 있는 페이지부터 </a:t>
            </a:r>
            <a:r>
              <a:rPr lang="en-US" altLang="ko-KR" sz="2000" dirty="0"/>
              <a:t>1~2 </a:t>
            </a:r>
            <a:r>
              <a:rPr lang="ko-KR" altLang="en-US" sz="2000" dirty="0"/>
              <a:t>페이지를 탐색해 목차 추출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“Contents” </a:t>
            </a:r>
            <a:r>
              <a:rPr lang="ko-KR" altLang="en-US" sz="2000" b="1" dirty="0"/>
              <a:t>도 없다면</a:t>
            </a:r>
            <a:r>
              <a:rPr lang="en-US" altLang="ko-KR" sz="2000" b="1" dirty="0"/>
              <a:t>, font </a:t>
            </a:r>
            <a:r>
              <a:rPr lang="ko-KR" altLang="en-US" sz="2000" b="1" dirty="0"/>
              <a:t>크기 기준 탐색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전체 문서에 대해 문서 구조를 분석해 목차 생성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1063</Words>
  <Application>Microsoft Office PowerPoint</Application>
  <PresentationFormat>사용자 지정</PresentationFormat>
  <Paragraphs>228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LG스마트체 Regular</vt:lpstr>
      <vt:lpstr>LG스마트체2.0 Bold</vt:lpstr>
      <vt:lpstr>LG스마트체2.0 Regular</vt:lpstr>
      <vt:lpstr>Open Sans</vt:lpstr>
      <vt:lpstr>S-Core Dream 5 Medium</vt:lpstr>
      <vt:lpstr>S-Core Dream 6 Bold</vt:lpstr>
      <vt:lpstr>S-Core Dream 7 ExtraBold</vt:lpstr>
      <vt:lpstr>S-Core Dream 8 Heavy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김하늘/연구원/TV Broadcast Solution팀(sky.kim@lge.com)</cp:lastModifiedBy>
  <cp:revision>112</cp:revision>
  <dcterms:created xsi:type="dcterms:W3CDTF">2022-12-09T16:47:26Z</dcterms:created>
  <dcterms:modified xsi:type="dcterms:W3CDTF">2025-04-28T23:53:51Z</dcterms:modified>
</cp:coreProperties>
</file>